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sldIdLst>
    <p:sldId id="256" r:id="rId5"/>
    <p:sldId id="294" r:id="rId6"/>
    <p:sldId id="277" r:id="rId7"/>
    <p:sldId id="301" r:id="rId8"/>
    <p:sldId id="297" r:id="rId9"/>
    <p:sldId id="289" r:id="rId10"/>
    <p:sldId id="295" r:id="rId11"/>
    <p:sldId id="304" r:id="rId12"/>
    <p:sldId id="298" r:id="rId13"/>
    <p:sldId id="299" r:id="rId14"/>
    <p:sldId id="282" r:id="rId15"/>
    <p:sldId id="284" r:id="rId16"/>
    <p:sldId id="291" r:id="rId17"/>
    <p:sldId id="305" r:id="rId18"/>
    <p:sldId id="302" r:id="rId19"/>
    <p:sldId id="303" r:id="rId20"/>
    <p:sldId id="270" r:id="rId21"/>
    <p:sldId id="283" r:id="rId2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56">
          <p15:clr>
            <a:srgbClr val="A4A3A4"/>
          </p15:clr>
        </p15:guide>
        <p15:guide id="3" orient="horz" pos="264">
          <p15:clr>
            <a:srgbClr val="A4A3A4"/>
          </p15:clr>
        </p15:guide>
        <p15:guide id="4" pos="3120">
          <p15:clr>
            <a:srgbClr val="A4A3A4"/>
          </p15:clr>
        </p15:guide>
        <p15:guide id="5" pos="174">
          <p15:clr>
            <a:srgbClr val="A4A3A4"/>
          </p15:clr>
        </p15:guide>
        <p15:guide id="6" pos="6066">
          <p15:clr>
            <a:srgbClr val="A4A3A4"/>
          </p15:clr>
        </p15:guide>
        <p15:guide id="7" pos="336">
          <p15:clr>
            <a:srgbClr val="A4A3A4"/>
          </p15:clr>
        </p15:guide>
        <p15:guide id="8" pos="59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8"/>
    <a:srgbClr val="0FB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620" autoAdjust="0"/>
  </p:normalViewPr>
  <p:slideViewPr>
    <p:cSldViewPr snapToGrid="0">
      <p:cViewPr varScale="1">
        <p:scale>
          <a:sx n="73" d="100"/>
          <a:sy n="73" d="100"/>
        </p:scale>
        <p:origin x="1507" y="58"/>
      </p:cViewPr>
      <p:guideLst>
        <p:guide orient="horz" pos="2160"/>
        <p:guide orient="horz" pos="4056"/>
        <p:guide orient="horz" pos="264"/>
        <p:guide pos="3120"/>
        <p:guide pos="174"/>
        <p:guide pos="6066"/>
        <p:guide pos="336"/>
        <p:guide pos="5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29BE57-2427-41F9-84A8-05697B6133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6" t="5224" r="14048" b="10628"/>
          <a:stretch/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625" y="5543550"/>
            <a:ext cx="6391275" cy="89535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098" name="Picture 2" descr="C:\Users\Julie\AppData\Local\Microsoft\Windows\Temporary Internet Files\Content.Outlook\MTUEK8UV\102866 NBRA logo v1a_horiontal colour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6" y="0"/>
            <a:ext cx="2867024" cy="202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4295775"/>
            <a:ext cx="5734050" cy="1085851"/>
          </a:xfrm>
          <a:noFill/>
        </p:spPr>
        <p:txBody>
          <a:bodyPr anchor="ctr">
            <a:noAutofit/>
          </a:bodyPr>
          <a:lstStyle>
            <a:lvl1pPr algn="l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62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419100"/>
            <a:ext cx="8315325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743074"/>
            <a:ext cx="8972550" cy="4057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28625" y="1181100"/>
            <a:ext cx="8315325" cy="438150"/>
          </a:xfrm>
        </p:spPr>
        <p:txBody>
          <a:bodyPr anchor="ctr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352425" indent="0">
              <a:buNone/>
              <a:defRPr>
                <a:solidFill>
                  <a:schemeClr val="accent2"/>
                </a:solidFill>
              </a:defRPr>
            </a:lvl2pPr>
            <a:lvl3pPr marL="628650" indent="0">
              <a:buNone/>
              <a:defRPr>
                <a:solidFill>
                  <a:schemeClr val="accent2"/>
                </a:solidFill>
              </a:defRPr>
            </a:lvl3pPr>
            <a:lvl4pPr marL="895350" indent="0">
              <a:buNone/>
              <a:defRPr>
                <a:solidFill>
                  <a:schemeClr val="accent2"/>
                </a:solidFill>
              </a:defRPr>
            </a:lvl4pPr>
            <a:lvl5pPr marL="119062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77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004" y="0"/>
            <a:ext cx="477399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9" name="Freeform 8"/>
          <p:cNvSpPr/>
          <p:nvPr userDrawn="1"/>
        </p:nvSpPr>
        <p:spPr>
          <a:xfrm>
            <a:off x="0" y="5035138"/>
            <a:ext cx="9429008" cy="1246909"/>
          </a:xfrm>
          <a:custGeom>
            <a:avLst/>
            <a:gdLst>
              <a:gd name="connsiteX0" fmla="*/ 0 w 9429008"/>
              <a:gd name="connsiteY0" fmla="*/ 0 h 1246909"/>
              <a:gd name="connsiteX1" fmla="*/ 8312727 w 9429008"/>
              <a:gd name="connsiteY1" fmla="*/ 0 h 1246909"/>
              <a:gd name="connsiteX2" fmla="*/ 9429008 w 9429008"/>
              <a:gd name="connsiteY2" fmla="*/ 1246909 h 1246909"/>
              <a:gd name="connsiteX3" fmla="*/ 0 w 9429008"/>
              <a:gd name="connsiteY3" fmla="*/ 1246909 h 1246909"/>
              <a:gd name="connsiteX4" fmla="*/ 0 w 9429008"/>
              <a:gd name="connsiteY4" fmla="*/ 35626 h 124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29008" h="1246909">
                <a:moveTo>
                  <a:pt x="0" y="0"/>
                </a:moveTo>
                <a:lnTo>
                  <a:pt x="8312727" y="0"/>
                </a:lnTo>
                <a:lnTo>
                  <a:pt x="9429008" y="1246909"/>
                </a:lnTo>
                <a:lnTo>
                  <a:pt x="0" y="1246909"/>
                </a:lnTo>
                <a:lnTo>
                  <a:pt x="0" y="35626"/>
                </a:lnTo>
              </a:path>
            </a:pathLst>
          </a:cu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43012"/>
            <a:ext cx="6650182" cy="1231161"/>
          </a:xfrm>
          <a:noFill/>
        </p:spPr>
        <p:txBody>
          <a:bodyPr anchor="ctr">
            <a:noAutofit/>
          </a:bodyPr>
          <a:lstStyle>
            <a:lvl1pPr marL="439738" indent="0" algn="l">
              <a:tabLst/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7054" y="4982179"/>
            <a:ext cx="2027835" cy="1432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4888" y="0"/>
            <a:ext cx="4741112" cy="686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0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8625" y="1743075"/>
            <a:ext cx="4441825" cy="38862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419100"/>
            <a:ext cx="8315325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743075"/>
            <a:ext cx="4375150" cy="3886201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28625" y="1181100"/>
            <a:ext cx="8315325" cy="438150"/>
          </a:xfrm>
        </p:spPr>
        <p:txBody>
          <a:bodyPr anchor="ctr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352425" indent="0">
              <a:buNone/>
              <a:defRPr>
                <a:solidFill>
                  <a:schemeClr val="accent2"/>
                </a:solidFill>
              </a:defRPr>
            </a:lvl2pPr>
            <a:lvl3pPr marL="628650" indent="0">
              <a:buNone/>
              <a:defRPr>
                <a:solidFill>
                  <a:schemeClr val="accent2"/>
                </a:solidFill>
              </a:defRPr>
            </a:lvl3pPr>
            <a:lvl4pPr marL="895350" indent="0">
              <a:buNone/>
              <a:defRPr>
                <a:solidFill>
                  <a:schemeClr val="accent2"/>
                </a:solidFill>
              </a:defRPr>
            </a:lvl4pPr>
            <a:lvl5pPr marL="119062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21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0"/>
            <a:ext cx="9144000" cy="553402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428625" y="1743075"/>
            <a:ext cx="5604427" cy="38862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28625" y="419100"/>
            <a:ext cx="4759601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28625" y="1181100"/>
            <a:ext cx="4759601" cy="438150"/>
          </a:xfrm>
        </p:spPr>
        <p:txBody>
          <a:bodyPr anchor="ctr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352425" indent="0">
              <a:buNone/>
              <a:defRPr>
                <a:solidFill>
                  <a:schemeClr val="accent2"/>
                </a:solidFill>
              </a:defRPr>
            </a:lvl2pPr>
            <a:lvl3pPr marL="628650" indent="0">
              <a:buNone/>
              <a:defRPr>
                <a:solidFill>
                  <a:schemeClr val="accent2"/>
                </a:solidFill>
              </a:defRPr>
            </a:lvl3pPr>
            <a:lvl4pPr marL="895350" indent="0">
              <a:buNone/>
              <a:defRPr>
                <a:solidFill>
                  <a:schemeClr val="accent2"/>
                </a:solidFill>
              </a:defRPr>
            </a:lvl4pPr>
            <a:lvl5pPr marL="119062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60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704975"/>
            <a:ext cx="4376870" cy="565150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5" y="2270125"/>
            <a:ext cx="4376870" cy="339725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48250" y="1704975"/>
            <a:ext cx="4362451" cy="565150"/>
          </a:xfrm>
        </p:spPr>
        <p:txBody>
          <a:bodyPr rIns="450000" anchor="b"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48250" y="2270125"/>
            <a:ext cx="4362451" cy="339725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8625" y="419100"/>
            <a:ext cx="8315325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28625" y="1181100"/>
            <a:ext cx="8315325" cy="438150"/>
          </a:xfrm>
        </p:spPr>
        <p:txBody>
          <a:bodyPr anchor="ctr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352425" indent="0">
              <a:buNone/>
              <a:defRPr>
                <a:solidFill>
                  <a:schemeClr val="accent2"/>
                </a:solidFill>
              </a:defRPr>
            </a:lvl2pPr>
            <a:lvl3pPr marL="628650" indent="0">
              <a:buNone/>
              <a:defRPr>
                <a:solidFill>
                  <a:schemeClr val="accent2"/>
                </a:solidFill>
              </a:defRPr>
            </a:lvl3pPr>
            <a:lvl4pPr marL="895350" indent="0">
              <a:buNone/>
              <a:defRPr>
                <a:solidFill>
                  <a:schemeClr val="accent2"/>
                </a:solidFill>
              </a:defRPr>
            </a:lvl4pPr>
            <a:lvl5pPr marL="119062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666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419100"/>
            <a:ext cx="8315325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28625" y="1181100"/>
            <a:ext cx="8315325" cy="438150"/>
          </a:xfrm>
        </p:spPr>
        <p:txBody>
          <a:bodyPr anchor="ctr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352425" indent="0">
              <a:buNone/>
              <a:defRPr>
                <a:solidFill>
                  <a:schemeClr val="accent2"/>
                </a:solidFill>
              </a:defRPr>
            </a:lvl2pPr>
            <a:lvl3pPr marL="628650" indent="0">
              <a:buNone/>
              <a:defRPr>
                <a:solidFill>
                  <a:schemeClr val="accent2"/>
                </a:solidFill>
              </a:defRPr>
            </a:lvl3pPr>
            <a:lvl4pPr marL="895350" indent="0">
              <a:buNone/>
              <a:defRPr>
                <a:solidFill>
                  <a:schemeClr val="accent2"/>
                </a:solidFill>
              </a:defRPr>
            </a:lvl4pPr>
            <a:lvl5pPr marL="119062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52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4"/>
          <p:cNvSpPr txBox="1">
            <a:spLocks noChangeArrowheads="1"/>
          </p:cNvSpPr>
          <p:nvPr userDrawn="1"/>
        </p:nvSpPr>
        <p:spPr bwMode="auto">
          <a:xfrm>
            <a:off x="0" y="6257925"/>
            <a:ext cx="9906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800" b="0" dirty="0">
                <a:solidFill>
                  <a:schemeClr val="accent1"/>
                </a:solidFill>
                <a:latin typeface="Arial" pitchFamily="34" charset="0"/>
              </a:rPr>
              <a:t>Page </a:t>
            </a:r>
            <a:fld id="{5F73DCEA-7564-4B4F-89CD-24CC7B24A557}" type="slidenum">
              <a:rPr lang="en-US" sz="800" b="0">
                <a:solidFill>
                  <a:schemeClr val="accent1"/>
                </a:solidFill>
                <a:latin typeface="Arial" pitchFamily="34" charset="0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sz="800" b="0" dirty="0">
              <a:solidFill>
                <a:schemeClr val="accent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420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9" t="4847" r="21022" b="9198"/>
          <a:stretch/>
        </p:blipFill>
        <p:spPr>
          <a:xfrm>
            <a:off x="3046145" y="1"/>
            <a:ext cx="6859855" cy="6862130"/>
          </a:xfrm>
          <a:prstGeom prst="rect">
            <a:avLst/>
          </a:prstGeom>
        </p:spPr>
      </p:pic>
      <p:pic>
        <p:nvPicPr>
          <p:cNvPr id="4098" name="Picture 2" descr="C:\Users\Julie\AppData\Local\Microsoft\Windows\Temporary Internet Files\Content.Outlook\MTUEK8UV\102866 NBRA logo v1a_horiontal colour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6" y="0"/>
            <a:ext cx="2867024" cy="202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447675" y="4248150"/>
            <a:ext cx="4419600" cy="12003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600" b="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4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10355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743074"/>
            <a:ext cx="8972550" cy="4057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419100"/>
            <a:ext cx="8315325" cy="828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8947" y="5457826"/>
            <a:ext cx="2073801" cy="14668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58"/>
          <a:stretch/>
        </p:blipFill>
        <p:spPr>
          <a:xfrm>
            <a:off x="-1" y="4295775"/>
            <a:ext cx="1514475" cy="2136406"/>
          </a:xfrm>
          <a:prstGeom prst="rect">
            <a:avLst/>
          </a:prstGeom>
        </p:spPr>
      </p:pic>
      <p:sp>
        <p:nvSpPr>
          <p:cNvPr id="12" name="Text Box 114"/>
          <p:cNvSpPr txBox="1">
            <a:spLocks noChangeArrowheads="1"/>
          </p:cNvSpPr>
          <p:nvPr userDrawn="1"/>
        </p:nvSpPr>
        <p:spPr bwMode="auto">
          <a:xfrm>
            <a:off x="0" y="6257925"/>
            <a:ext cx="9906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800" b="0" dirty="0">
                <a:solidFill>
                  <a:schemeClr val="accent1"/>
                </a:solidFill>
                <a:latin typeface="Arial" pitchFamily="34" charset="0"/>
              </a:rPr>
              <a:t>Page </a:t>
            </a:r>
            <a:fld id="{5F73DCEA-7564-4B4F-89CD-24CC7B24A557}" type="slidenum">
              <a:rPr lang="en-US" sz="800" b="0">
                <a:solidFill>
                  <a:schemeClr val="accent1"/>
                </a:solidFill>
                <a:latin typeface="Arial" pitchFamily="34" charset="0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sz="800" b="0" dirty="0">
              <a:solidFill>
                <a:schemeClr val="accent1"/>
              </a:solidFill>
              <a:latin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05" b="38298"/>
          <a:stretch/>
        </p:blipFill>
        <p:spPr>
          <a:xfrm>
            <a:off x="8439150" y="420689"/>
            <a:ext cx="1466850" cy="142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9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3" r:id="rId6"/>
    <p:sldLayoutId id="2147483654" r:id="rId7"/>
    <p:sldLayoutId id="2147483655" r:id="rId8"/>
    <p:sldLayoutId id="214748365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Clr>
          <a:schemeClr val="accent1"/>
        </a:buClr>
        <a:buFont typeface="Arial" panose="020B0604020202020204" pitchFamily="34" charset="0"/>
        <a:buNone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247650" indent="-209550" algn="l" defTabSz="914400" rtl="0" eaLnBrk="1" latinLnBrk="0" hangingPunct="1"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04825" indent="-20955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42950" indent="-200025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962025" indent="-20955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28625" y="5652934"/>
            <a:ext cx="6391275" cy="895350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Explained – Can you release the benefit? </a:t>
            </a:r>
            <a:br>
              <a:rPr lang="en-GB" b="1" dirty="0">
                <a:solidFill>
                  <a:srgbClr val="0070C0"/>
                </a:solidFill>
              </a:rPr>
            </a:br>
            <a:r>
              <a:rPr lang="en-GB" b="1" dirty="0">
                <a:solidFill>
                  <a:srgbClr val="0070C0"/>
                </a:solidFill>
              </a:rPr>
              <a:t>What you need to consider!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6D7571-BF9C-4ADE-8203-7434F7882B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800" b="1" dirty="0"/>
              <a:t>Virtual VDA</a:t>
            </a:r>
          </a:p>
        </p:txBody>
      </p:sp>
    </p:spTree>
    <p:extLst>
      <p:ext uri="{BB962C8B-B14F-4D97-AF65-F5344CB8AC3E}">
        <p14:creationId xmlns:p14="http://schemas.microsoft.com/office/powerpoint/2010/main" val="3363420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9DEA5-E7F5-459E-8EAB-76304D371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/>
              <a:t>Introducing NBRA – </a:t>
            </a:r>
            <a:r>
              <a:rPr lang="en-GB" sz="2400" dirty="0" err="1"/>
              <a:t>IntelAuto</a:t>
            </a:r>
            <a:r>
              <a:rPr lang="en-GB" sz="2400" dirty="0"/>
              <a:t> – </a:t>
            </a:r>
            <a:r>
              <a:rPr lang="en-GB" sz="2400" dirty="0" err="1"/>
              <a:t>CrashAssessor</a:t>
            </a:r>
            <a:r>
              <a:rPr lang="en-GB" sz="2400" dirty="0"/>
              <a:t> UK Solution 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248B17D-68DB-4C46-A4DF-90BEDCD63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695" y="1450428"/>
            <a:ext cx="4904609" cy="1226152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B5409F86-D1B6-43F8-9C64-0A952EFA8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098" y="3079531"/>
            <a:ext cx="2460689" cy="2202081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4C25D887-F3CC-41BF-9010-8922399AD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0" y="3079531"/>
            <a:ext cx="3011586" cy="220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67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BE07F-B79C-4BB5-99FF-18E561A93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will Virtual Estimating work? - VVDA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DD49022A-A575-4858-BAA8-18735E3D8D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281" y="5838903"/>
            <a:ext cx="670459" cy="599997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0E2AE73-2E07-4861-ADDE-9370831427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5838903"/>
            <a:ext cx="820561" cy="599997"/>
          </a:xfrm>
          <a:prstGeom prst="rect">
            <a:avLst/>
          </a:prstGeom>
        </p:spPr>
      </p:pic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F81FDC3-9068-4CF5-9C6C-9C0BFFDF6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27" y="1586502"/>
            <a:ext cx="8645745" cy="368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7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&#10;&#10;Description automatically generated">
            <a:extLst>
              <a:ext uri="{FF2B5EF4-FFF2-40B4-BE49-F238E27FC236}">
                <a16:creationId xmlns:a16="http://schemas.microsoft.com/office/drawing/2014/main" id="{0D46699D-894E-42AF-995B-7007ED130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8" y="292929"/>
            <a:ext cx="7267903" cy="4797296"/>
          </a:xfrm>
          <a:prstGeom prst="rect">
            <a:avLst/>
          </a:prstGeom>
        </p:spPr>
      </p:pic>
      <p:pic>
        <p:nvPicPr>
          <p:cNvPr id="16" name="Picture 1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5E560BA-C7B8-4BEA-81A5-05244FB486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43" y="2857856"/>
            <a:ext cx="5822731" cy="2232369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9649DBD-28AC-48FF-A9C4-B47CB1D069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281" y="5838903"/>
            <a:ext cx="670459" cy="599997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C39E7F1-AFC0-47B4-B6B1-A282F5551E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5838903"/>
            <a:ext cx="820561" cy="59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93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446E4CBA-A91D-4CDE-A73A-7142CC755A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82" y="226317"/>
            <a:ext cx="6915807" cy="3503283"/>
          </a:xfrm>
          <a:prstGeom prst="rect">
            <a:avLst/>
          </a:prstGeom>
        </p:spPr>
      </p:pic>
      <p:pic>
        <p:nvPicPr>
          <p:cNvPr id="16" name="Picture 1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836E728-6499-4655-96A5-901D38983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372" y="3272761"/>
            <a:ext cx="4351283" cy="2288662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9BDFC20F-BA08-4102-9F0C-131A988C32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281" y="5838903"/>
            <a:ext cx="670459" cy="599997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DCA0B26-FB76-461F-810A-2B29ECA32C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5838903"/>
            <a:ext cx="820561" cy="59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61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9BDFC20F-BA08-4102-9F0C-131A988C32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281" y="5838903"/>
            <a:ext cx="670459" cy="599997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DCA0B26-FB76-461F-810A-2B29ECA32C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5838903"/>
            <a:ext cx="820561" cy="5999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6EB353-B7FC-42DE-9C89-52B8D2008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72" y="1060412"/>
            <a:ext cx="8387255" cy="39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68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9DEA5-E7F5-459E-8EAB-76304D371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Cost </a:t>
            </a:r>
            <a:br>
              <a:rPr lang="en-GB" dirty="0"/>
            </a:br>
            <a:r>
              <a:rPr lang="en-GB" dirty="0"/>
              <a:t>How will this Benefit the Repairer?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E730EA-CABC-4E25-BC7F-C184FC99D1DD}"/>
              </a:ext>
            </a:extLst>
          </p:cNvPr>
          <p:cNvSpPr txBox="1"/>
          <p:nvPr/>
        </p:nvSpPr>
        <p:spPr>
          <a:xfrm flipH="1">
            <a:off x="541867" y="1247775"/>
            <a:ext cx="858427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2">
                    <a:lumMod val="25000"/>
                  </a:schemeClr>
                </a:solidFill>
              </a:rPr>
              <a:t>This exercise is based on a bodyshop of medium size 20,000 sq. 15 productive</a:t>
            </a:r>
          </a:p>
          <a:p>
            <a:endParaRPr lang="en-GB" sz="1400" b="1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</a:rPr>
              <a:t>VDA cost per day £200 based on average salary &amp; additional costs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</a:rPr>
              <a:t>Estimate cost £50 on average - be it good, bad or indifferent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</a:rPr>
              <a:t>Allow your VDA to concentrate on the quality and accuracy of their estimating on complex jobs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</a:rPr>
              <a:t>Allow your VDA the training they deserve in what is a very confused technical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</a:rPr>
              <a:t>Cost of subletting an estimate £32.50 or £37.50 inclusive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</a:rPr>
              <a:t>Auda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</a:rPr>
              <a:t> Shell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</a:rPr>
              <a:t>Average initial increase in hours approx. 3hrs = £84 based on £28 per hour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</a:rPr>
              <a:t>Non Audatex users will gain approx. £80 P&amp;M increase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</a:rPr>
              <a:t>Reduction in CC costs as the K2K will reduce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</a:rPr>
              <a:t>No delay in estimating - 24hr SLA but on average estimates returned within 8 hrs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</a:rPr>
              <a:t>Potential for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</a:rPr>
              <a:t> £164 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</a:rPr>
              <a:t>estimate increase that is compliant &amp; method driven - that’s almost 10% of the average national repair cost!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</a:rPr>
              <a:t>VDAs can utilise the NBRA Technical Page – IntelAuto.co.uk &amp; Crash Assessor UK Hints &amp; Tips will enable your VDA to upskill and utilise the pool of knowledge at their finder tips, it will also create the VDA forum that this industry desperately needs.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GB" sz="14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en-GB" sz="14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en-GB" sz="14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GB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endParaRPr lang="en-GB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3F4BE25-318C-4C80-89B1-F3027AD64A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281" y="5838903"/>
            <a:ext cx="670459" cy="599997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F159FF7-90D5-4034-9F28-3BA1AA5E9B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5838903"/>
            <a:ext cx="820561" cy="59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85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6977093-F8A3-4CD1-9A3F-23FFD85B69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8"/>
          <a:stretch/>
        </p:blipFill>
        <p:spPr>
          <a:xfrm>
            <a:off x="4752622" y="2638537"/>
            <a:ext cx="4509619" cy="23581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29DEA5-E7F5-459E-8EAB-76304D371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VVDA Offer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E730EA-CABC-4E25-BC7F-C184FC99D1DD}"/>
              </a:ext>
            </a:extLst>
          </p:cNvPr>
          <p:cNvSpPr txBox="1"/>
          <p:nvPr/>
        </p:nvSpPr>
        <p:spPr>
          <a:xfrm flipH="1">
            <a:off x="814462" y="1247775"/>
            <a:ext cx="7595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2 week trial offer 50% discount unlimited volume = £16.25 or 18.75 per estimate .</a:t>
            </a:r>
          </a:p>
          <a:p>
            <a:endParaRPr lang="en-GB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NBRA will give away a bottle of champagne to the first 3 repairers to reach 25 estimates.</a:t>
            </a:r>
          </a:p>
        </p:txBody>
      </p:sp>
      <p:pic>
        <p:nvPicPr>
          <p:cNvPr id="5" name="Picture 4" descr="A picture containing invertebrate&#10;&#10;Description automatically generated">
            <a:extLst>
              <a:ext uri="{FF2B5EF4-FFF2-40B4-BE49-F238E27FC236}">
                <a16:creationId xmlns:a16="http://schemas.microsoft.com/office/drawing/2014/main" id="{2D47F48B-062D-4C08-BE95-B529DD6202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64" y="2638537"/>
            <a:ext cx="3771823" cy="2358158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6BC8ED5E-6D41-43FB-9635-E03694BAED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281" y="5838903"/>
            <a:ext cx="670459" cy="599997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82E05DE-3E01-4352-988C-F3715FDDAD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5838903"/>
            <a:ext cx="820561" cy="59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13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A576C-D92C-4D48-9878-90797EEBD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419100"/>
            <a:ext cx="8972550" cy="4057651"/>
          </a:xfrm>
        </p:spPr>
        <p:txBody>
          <a:bodyPr/>
          <a:lstStyle/>
          <a:p>
            <a:pPr algn="ctr"/>
            <a:r>
              <a:rPr lang="en-GB" sz="2925" b="1" dirty="0">
                <a:solidFill>
                  <a:srgbClr val="00B0F0"/>
                </a:solidFill>
              </a:rPr>
              <a:t>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25E58-3D35-4461-A900-CA954B0799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41" t="24289" r="24562" b="36412"/>
          <a:stretch/>
        </p:blipFill>
        <p:spPr>
          <a:xfrm>
            <a:off x="3501708" y="1169348"/>
            <a:ext cx="2902583" cy="3131718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1F6CCC6-C785-469C-8C72-B58F85B85A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281" y="5838903"/>
            <a:ext cx="670459" cy="599997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744ABE87-0499-4A2D-A131-C6B0C6C2FF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5838903"/>
            <a:ext cx="820561" cy="5999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703302-397D-4A6A-902D-9F1DC56F17BE}"/>
              </a:ext>
            </a:extLst>
          </p:cNvPr>
          <p:cNvSpPr txBox="1"/>
          <p:nvPr/>
        </p:nvSpPr>
        <p:spPr>
          <a:xfrm>
            <a:off x="2180164" y="4301066"/>
            <a:ext cx="5545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www.nbra.org.uk/technical</a:t>
            </a:r>
          </a:p>
        </p:txBody>
      </p:sp>
    </p:spTree>
    <p:extLst>
      <p:ext uri="{BB962C8B-B14F-4D97-AF65-F5344CB8AC3E}">
        <p14:creationId xmlns:p14="http://schemas.microsoft.com/office/powerpoint/2010/main" val="1497712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0ECE8-D838-4464-AB31-8414EF36B1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7355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97A7F-C43E-4C93-9F3A-972E094B4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Todays Agenda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9F546-1140-43C1-B2C2-A19A7BB7D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117" y="1725011"/>
            <a:ext cx="8443765" cy="4245522"/>
          </a:xfrm>
        </p:spPr>
        <p:txBody>
          <a:bodyPr/>
          <a:lstStyle/>
          <a:p>
            <a:pPr marL="232172" indent="-232172">
              <a:buFont typeface="Arial" panose="020B0604020202020204" pitchFamily="34" charset="0"/>
              <a:buChar char="•"/>
            </a:pPr>
            <a:r>
              <a:rPr lang="en-GB" sz="1600" dirty="0"/>
              <a:t>Understanding VDA Variances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GB" sz="1600" dirty="0"/>
              <a:t>VDA Efficiency and Productivity 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GB" sz="1600" dirty="0"/>
              <a:t>1</a:t>
            </a:r>
            <a:r>
              <a:rPr lang="en-GB" sz="1600" baseline="30000" dirty="0"/>
              <a:t>st</a:t>
            </a:r>
            <a:r>
              <a:rPr lang="en-GB" sz="1600" dirty="0"/>
              <a:t> Poll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GB" sz="1600" dirty="0"/>
              <a:t>Technology being Rolled Out at an Alarming Rate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GB" sz="1600" dirty="0"/>
              <a:t>VDA Solution 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GB" sz="1600" dirty="0"/>
              <a:t>2</a:t>
            </a:r>
            <a:r>
              <a:rPr lang="en-GB" sz="1600" baseline="30000" dirty="0"/>
              <a:t>nd</a:t>
            </a:r>
            <a:r>
              <a:rPr lang="en-GB" sz="1600" dirty="0"/>
              <a:t> Poll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GB" sz="1600" dirty="0"/>
              <a:t>Virtual VDA has landed 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GB" sz="1600" dirty="0"/>
              <a:t>Benefit to the repairer (costs)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GB" sz="1600" dirty="0"/>
              <a:t>Offers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GB" sz="1600" dirty="0"/>
              <a:t>Q&amp;A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32172" indent="-232172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32172" indent="-232172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32172" indent="-232172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32172" indent="-232172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210A3A-5482-42F5-84AB-0AC186D49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240" y="1028700"/>
            <a:ext cx="8315325" cy="438150"/>
          </a:xfrm>
        </p:spPr>
        <p:txBody>
          <a:bodyPr/>
          <a:lstStyle/>
          <a:p>
            <a:r>
              <a:rPr lang="en-GB" dirty="0"/>
              <a:t>VDA: The Virtual Deal  </a:t>
            </a:r>
          </a:p>
        </p:txBody>
      </p:sp>
    </p:spTree>
    <p:extLst>
      <p:ext uri="{BB962C8B-B14F-4D97-AF65-F5344CB8AC3E}">
        <p14:creationId xmlns:p14="http://schemas.microsoft.com/office/powerpoint/2010/main" val="100888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E5635-6F2B-4F77-A21A-F67DA85C9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VDA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6E5D9-F897-4272-BBB6-3BB4148B8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485766"/>
            <a:ext cx="8972550" cy="4342416"/>
          </a:xfrm>
        </p:spPr>
        <p:txBody>
          <a:bodyPr/>
          <a:lstStyle/>
          <a:p>
            <a:r>
              <a:rPr lang="en-GB" sz="1600" b="1" dirty="0"/>
              <a:t>VDA/Technician/Owner/Manager</a:t>
            </a:r>
            <a:br>
              <a:rPr lang="en-GB" sz="1600" b="1" dirty="0"/>
            </a:br>
            <a:r>
              <a:rPr lang="en-GB" sz="1600" dirty="0"/>
              <a:t>This is someone that has estimating responsibility, but still works on the tools</a:t>
            </a:r>
          </a:p>
          <a:p>
            <a:r>
              <a:rPr lang="en-GB" sz="1600" b="1" dirty="0"/>
              <a:t>Dedicated VDA - no qualifications </a:t>
            </a:r>
            <a:br>
              <a:rPr lang="en-GB" sz="1600" b="1" dirty="0"/>
            </a:br>
            <a:r>
              <a:rPr lang="en-GB" sz="1600" dirty="0"/>
              <a:t>This is someone that has estimating responsibility, but has no ATA or estimating qualifications - but a fundamental interest in this role  </a:t>
            </a:r>
          </a:p>
          <a:p>
            <a:r>
              <a:rPr lang="en-GB" sz="1600" b="1" dirty="0"/>
              <a:t>Qualified VDA </a:t>
            </a:r>
            <a:br>
              <a:rPr lang="en-GB" sz="1600" b="1" dirty="0"/>
            </a:br>
            <a:r>
              <a:rPr lang="en-GB" sz="1600" dirty="0"/>
              <a:t>This is someone that has completed their VDA ATA and Estimating assessment on a industry estimating system such as Audatex or GT Motive or similar</a:t>
            </a:r>
            <a:endParaRPr lang="en-GB" sz="1600" b="1" dirty="0"/>
          </a:p>
          <a:p>
            <a:r>
              <a:rPr lang="en-GB" sz="1600" b="1" dirty="0"/>
              <a:t>Qualified VDA with additional competent training in technology  </a:t>
            </a:r>
            <a:br>
              <a:rPr lang="en-GB" sz="1600" b="1" dirty="0"/>
            </a:br>
            <a:r>
              <a:rPr lang="en-GB" sz="1600" dirty="0"/>
              <a:t>This is some one that has additional training and certified with a competency based outcome such as ADAS in line with IIR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659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E5635-6F2B-4F77-A21A-F67DA85C9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514" y="419100"/>
            <a:ext cx="8315325" cy="828675"/>
          </a:xfrm>
        </p:spPr>
        <p:txBody>
          <a:bodyPr/>
          <a:lstStyle/>
          <a:p>
            <a:r>
              <a:rPr lang="en-GB" dirty="0"/>
              <a:t>VDA Productivity and Efficiency!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BA7686-3840-4A15-BB4E-537961E2AE22}"/>
              </a:ext>
            </a:extLst>
          </p:cNvPr>
          <p:cNvSpPr txBox="1"/>
          <p:nvPr/>
        </p:nvSpPr>
        <p:spPr>
          <a:xfrm>
            <a:off x="957920" y="1247775"/>
            <a:ext cx="79901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2">
                    <a:lumMod val="25000"/>
                  </a:schemeClr>
                </a:solidFill>
              </a:rPr>
              <a:t>This exercise is based on a bodyshop of medium size 20,000 sq. 15 productive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Typically a medium sized repairer has 2 VDAs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Repairing roughly 40 cars a week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Equates to 4 esti</a:t>
            </a:r>
            <a:r>
              <a:rPr lang="en-GB" sz="1600" dirty="0">
                <a:solidFill>
                  <a:srgbClr val="585858"/>
                </a:solidFill>
              </a:rPr>
              <a:t>mates 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a day = 1.75 hrs per estimate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1.75 hrs from cradle to grave penny perfect in an ideal world</a:t>
            </a:r>
          </a:p>
          <a:p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en-GB" sz="1600" b="1" dirty="0">
                <a:solidFill>
                  <a:schemeClr val="bg2">
                    <a:lumMod val="25000"/>
                  </a:schemeClr>
                </a:solidFill>
              </a:rPr>
              <a:t>Typical challenges to that ideal world  </a:t>
            </a:r>
          </a:p>
          <a:p>
            <a:endParaRPr lang="en-GB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Complaints &amp; rectification – how long?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Negotiate and chase authority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Amend estimates as parts prices differ – how many cases?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Onsite estimate discussing with the customer?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Handovers – vehicle repaired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Job cards – who creates these?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Sick leave &amp; holiday &amp; parental leave – who covers and at what expense?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36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9F2BEE-9CE8-497D-AB8E-55EF08F0DA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Poll 1</a:t>
            </a:r>
          </a:p>
        </p:txBody>
      </p:sp>
    </p:spTree>
    <p:extLst>
      <p:ext uri="{BB962C8B-B14F-4D97-AF65-F5344CB8AC3E}">
        <p14:creationId xmlns:p14="http://schemas.microsoft.com/office/powerpoint/2010/main" val="1962935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574507" y="5745707"/>
            <a:ext cx="2156347" cy="79157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16C04-A7BB-4146-B3F5-D0F0DB76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19100"/>
            <a:ext cx="8315325" cy="563539"/>
          </a:xfrm>
        </p:spPr>
        <p:txBody>
          <a:bodyPr/>
          <a:lstStyle/>
          <a:p>
            <a:r>
              <a:rPr lang="en-GB" dirty="0"/>
              <a:t>VDA &amp; Technology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01DA59-C848-48EC-9BAD-D2F60ACF6D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6995" y="1057875"/>
            <a:ext cx="8852010" cy="2694318"/>
          </a:xfrm>
        </p:spPr>
        <p:txBody>
          <a:bodyPr/>
          <a:lstStyle/>
          <a:p>
            <a:r>
              <a:rPr lang="en-GB" sz="1600" b="0" dirty="0">
                <a:solidFill>
                  <a:schemeClr val="bg2">
                    <a:lumMod val="25000"/>
                  </a:schemeClr>
                </a:solidFill>
              </a:rPr>
              <a:t>With technology evolving at a rapid rate, how can the industry VDA keep up? </a:t>
            </a:r>
          </a:p>
          <a:p>
            <a:r>
              <a:rPr lang="en-GB" sz="1600" b="0" dirty="0">
                <a:solidFill>
                  <a:schemeClr val="bg2">
                    <a:lumMod val="25000"/>
                  </a:schemeClr>
                </a:solidFill>
              </a:rPr>
              <a:t>Do you allocate dedicated time &amp; budget for your VDA to study the latest vehicles and what tech is being rolled out – such 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bg2">
                    <a:lumMod val="25000"/>
                  </a:schemeClr>
                </a:solidFill>
              </a:rPr>
              <a:t>48v, EV, ADAS, Hybrid…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bg2">
                    <a:lumMod val="25000"/>
                  </a:schemeClr>
                </a:solidFill>
              </a:rPr>
              <a:t>Various substrates – Alloy, Steel HSS, Boron Steel or press hardened steel – what's the difference?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bg2">
                    <a:lumMod val="25000"/>
                  </a:schemeClr>
                </a:solidFill>
              </a:rPr>
              <a:t>What can be repaired and what needs to be replaced?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108578-96F7-4EE1-A9F1-82D9E447DF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0"/>
          <a:stretch/>
        </p:blipFill>
        <p:spPr>
          <a:xfrm>
            <a:off x="0" y="3943561"/>
            <a:ext cx="3926201" cy="29144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09E273-AAEF-4E56-9A59-2943045E0B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55" y="3936173"/>
            <a:ext cx="4335279" cy="29218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EB794B-04B9-4017-94FB-4EBAF43EF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9788" y="3943561"/>
            <a:ext cx="2496212" cy="1662477"/>
          </a:xfrm>
          <a:prstGeom prst="rect">
            <a:avLst/>
          </a:prstGeom>
        </p:spPr>
      </p:pic>
      <p:pic>
        <p:nvPicPr>
          <p:cNvPr id="17" name="Picture 16" descr="A picture containing person, watch, hand&#10;&#10;Description automatically generated">
            <a:extLst>
              <a:ext uri="{FF2B5EF4-FFF2-40B4-BE49-F238E27FC236}">
                <a16:creationId xmlns:a16="http://schemas.microsoft.com/office/drawing/2014/main" id="{80CF5D7A-2170-4B67-AD6E-FE4BE2B869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13"/>
          <a:stretch/>
        </p:blipFill>
        <p:spPr>
          <a:xfrm>
            <a:off x="7409788" y="5594268"/>
            <a:ext cx="2496212" cy="126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93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574507" y="5745707"/>
            <a:ext cx="2156347" cy="79157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16C04-A7BB-4146-B3F5-D0F0DB76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19100"/>
            <a:ext cx="8315325" cy="563539"/>
          </a:xfrm>
        </p:spPr>
        <p:txBody>
          <a:bodyPr/>
          <a:lstStyle/>
          <a:p>
            <a:r>
              <a:rPr lang="en-GB" dirty="0"/>
              <a:t>VDA Business Solution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EAFDBD-0461-49CE-869A-A67B747F030A}"/>
              </a:ext>
            </a:extLst>
          </p:cNvPr>
          <p:cNvSpPr txBox="1"/>
          <p:nvPr/>
        </p:nvSpPr>
        <p:spPr>
          <a:xfrm>
            <a:off x="706820" y="1343321"/>
            <a:ext cx="849235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</a:rPr>
              <a:t>What if you could book an online assessment with a 24hr SLA at a fixed cost?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</a:rPr>
              <a:t>What if you could increase your average hours and P&amp;M?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</a:rPr>
              <a:t>What if 99% of all your estimates returned would pass through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</a:rPr>
              <a:t>Auda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</a:rPr>
              <a:t>-audit and did not cause cash flow issues by being stuck in pending?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</a:rPr>
              <a:t>Through Furlough how have you scheduled VDA resource? </a:t>
            </a:r>
          </a:p>
          <a:p>
            <a:endParaRPr lang="en-GB" sz="14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GB" sz="1400" dirty="0">
                <a:solidFill>
                  <a:schemeClr val="bg2">
                    <a:lumMod val="25000"/>
                  </a:schemeClr>
                </a:solidFill>
              </a:rPr>
              <a:t>Well now you can utilise a digital platform to address any VDA resource issues: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</a:rPr>
              <a:t>Estimates that are IIR and BSI compliant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</a:rPr>
              <a:t>Perhaps you have a surge of work – allow your VDA to work to a high standard and offset the surplus estimate's to VVDA.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</a:rPr>
              <a:t>Cut down on your estimating software overheads.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</a:rPr>
              <a:t>Insurer/work provider – Win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</a:rPr>
              <a:t>Win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</a:rPr>
              <a:t> … K2K reduction and a consistent estimating presentation &amp; when you produce a quality estimate and deliver it in a professional and consistent way it builds trust and enables a rapport to be made between fee payer and repairer.</a:t>
            </a:r>
          </a:p>
          <a:p>
            <a:endParaRPr lang="en-GB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804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E5635-6F2B-4F77-A21A-F67DA85C9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514" y="419100"/>
            <a:ext cx="8315325" cy="828675"/>
          </a:xfrm>
        </p:spPr>
        <p:txBody>
          <a:bodyPr/>
          <a:lstStyle/>
          <a:p>
            <a:r>
              <a:rPr lang="en-GB" dirty="0"/>
              <a:t>VDA Productivity and Efficiency!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5FE1F17C-4AB9-4A85-8324-6293D1CD8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096" y="1303387"/>
            <a:ext cx="7484393" cy="42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1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9F2BEE-9CE8-497D-AB8E-55EF08F0DA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Poll 2</a:t>
            </a:r>
          </a:p>
        </p:txBody>
      </p:sp>
    </p:spTree>
    <p:extLst>
      <p:ext uri="{BB962C8B-B14F-4D97-AF65-F5344CB8AC3E}">
        <p14:creationId xmlns:p14="http://schemas.microsoft.com/office/powerpoint/2010/main" val="1220894989"/>
      </p:ext>
    </p:extLst>
  </p:cSld>
  <p:clrMapOvr>
    <a:masterClrMapping/>
  </p:clrMapOvr>
</p:sld>
</file>

<file path=ppt/theme/theme1.xml><?xml version="1.0" encoding="utf-8"?>
<a:theme xmlns:a="http://schemas.openxmlformats.org/drawingml/2006/main" name="NBRA template">
  <a:themeElements>
    <a:clrScheme name="NBRA">
      <a:dk1>
        <a:sysClr val="windowText" lastClr="000000"/>
      </a:dk1>
      <a:lt1>
        <a:sysClr val="window" lastClr="FFFFFF"/>
      </a:lt1>
      <a:dk2>
        <a:srgbClr val="414044"/>
      </a:dk2>
      <a:lt2>
        <a:srgbClr val="D0D0D0"/>
      </a:lt2>
      <a:accent1>
        <a:srgbClr val="00AF9E"/>
      </a:accent1>
      <a:accent2>
        <a:srgbClr val="485DA7"/>
      </a:accent2>
      <a:accent3>
        <a:srgbClr val="E75625"/>
      </a:accent3>
      <a:accent4>
        <a:srgbClr val="8064A2"/>
      </a:accent4>
      <a:accent5>
        <a:srgbClr val="4BACC6"/>
      </a:accent5>
      <a:accent6>
        <a:srgbClr val="F79646"/>
      </a:accent6>
      <a:hlink>
        <a:srgbClr val="414044"/>
      </a:hlink>
      <a:folHlink>
        <a:srgbClr val="D0D0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2"/>
          </a:solidFill>
        </a:ln>
      </a:spPr>
      <a:bodyPr rtlCol="0" anchor="ctr"/>
      <a:lstStyle>
        <a:defPPr algn="ctr">
          <a:defRPr sz="140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smtClean="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E9097072E0614A9C7DA4E0357B539B" ma:contentTypeVersion="10" ma:contentTypeDescription="Create a new document." ma:contentTypeScope="" ma:versionID="82440a844f41cf9cf0fc01cbe24b812d">
  <xsd:schema xmlns:xsd="http://www.w3.org/2001/XMLSchema" xmlns:xs="http://www.w3.org/2001/XMLSchema" xmlns:p="http://schemas.microsoft.com/office/2006/metadata/properties" xmlns:ns3="4686398a-4b65-4daa-a3b7-37fa04baa63c" targetNamespace="http://schemas.microsoft.com/office/2006/metadata/properties" ma:root="true" ma:fieldsID="c65aab42f11bcf58b35b388b57db7534" ns3:_="">
    <xsd:import namespace="4686398a-4b65-4daa-a3b7-37fa04baa6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86398a-4b65-4daa-a3b7-37fa04baa6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2BFBBD-37ED-480F-A296-E5201CF3A6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3E9A28-AE04-4E84-82FE-1A6B155C33C0}">
  <ds:schemaRefs>
    <ds:schemaRef ds:uri="http://schemas.microsoft.com/office/2006/documentManagement/types"/>
    <ds:schemaRef ds:uri="4686398a-4b65-4daa-a3b7-37fa04baa63c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1E897E9-C7F7-4C9F-A129-56A9D128EE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86398a-4b65-4daa-a3b7-37fa04baa6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NBRA template v3</Template>
  <TotalTime>0</TotalTime>
  <Words>846</Words>
  <Application>Microsoft Office PowerPoint</Application>
  <PresentationFormat>A4 Paper (210x297 mm)</PresentationFormat>
  <Paragraphs>100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NBRA template</vt:lpstr>
      <vt:lpstr>Virtual VDA</vt:lpstr>
      <vt:lpstr>Todays Agenda </vt:lpstr>
      <vt:lpstr>Types of VDA</vt:lpstr>
      <vt:lpstr>VDA Productivity and Efficiency!</vt:lpstr>
      <vt:lpstr>Poll 1</vt:lpstr>
      <vt:lpstr>VDA &amp; Technology </vt:lpstr>
      <vt:lpstr>VDA Business Solution </vt:lpstr>
      <vt:lpstr>VDA Productivity and Efficiency!</vt:lpstr>
      <vt:lpstr>Poll 2</vt:lpstr>
      <vt:lpstr>Introducing NBRA – IntelAuto – CrashAssessor UK Solution </vt:lpstr>
      <vt:lpstr>How will Virtual Estimating work? - VVDA</vt:lpstr>
      <vt:lpstr>PowerPoint Presentation</vt:lpstr>
      <vt:lpstr>PowerPoint Presentation</vt:lpstr>
      <vt:lpstr>PowerPoint Presentation</vt:lpstr>
      <vt:lpstr>Business Cost  How will this Benefit the Repairer?</vt:lpstr>
      <vt:lpstr>VVDA Offer 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2017-03-01T14:46:33Z</dcterms:created>
  <dcterms:modified xsi:type="dcterms:W3CDTF">2021-03-09T12:41:28Z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0x01010013E9097072E0614A9C7DA4E0357B539B</vt:lpwstr>
  </property>
</Properties>
</file>